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8" r:id="rId3"/>
    <p:sldId id="262" r:id="rId4"/>
    <p:sldId id="257" r:id="rId5"/>
    <p:sldId id="256" r:id="rId6"/>
    <p:sldId id="259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9" d="100"/>
          <a:sy n="79" d="100"/>
        </p:scale>
        <p:origin x="-126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8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874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74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9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7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54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1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0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6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8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8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CE1D8-9B17-A14B-968B-CE2E6891DE62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6769-936A-6A4E-AF63-390BA8DFE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29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4436" y="650083"/>
            <a:ext cx="57457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Bible Engagement</a:t>
            </a:r>
          </a:p>
          <a:p>
            <a:pPr algn="ctr"/>
            <a:endParaRPr lang="en-US" sz="3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Samuel 16</a:t>
            </a:r>
          </a:p>
          <a:p>
            <a:pPr algn="ctr"/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On the inside</a:t>
            </a:r>
          </a:p>
          <a:p>
            <a:pPr algn="ctr"/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3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533" y="3657265"/>
            <a:ext cx="4003095" cy="300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2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4624" y="659012"/>
            <a:ext cx="6619855" cy="583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said to </a:t>
            </a:r>
            <a:r>
              <a:rPr lang="en-US" sz="3600" b="1" baseline="30000" dirty="0">
                <a:solidFill>
                  <a:schemeClr val="accent6">
                    <a:lumMod val="75000"/>
                  </a:schemeClr>
                </a:solidFill>
              </a:rPr>
              <a:t>Samuel</a:t>
            </a:r>
            <a:r>
              <a:rPr lang="en-US" sz="3600" b="1" baseline="30000" dirty="0"/>
              <a:t>,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How long will you grieve over</a:t>
            </a:r>
            <a:r>
              <a:rPr lang="en-US" sz="3600" b="1" baseline="30000" dirty="0">
                <a:solidFill>
                  <a:srgbClr val="E46C0A"/>
                </a:solidFill>
              </a:rPr>
              <a:t> Saul</a:t>
            </a:r>
            <a:r>
              <a:rPr lang="en-US" sz="3600" b="1" baseline="30000" dirty="0"/>
              <a:t>?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I </a:t>
            </a:r>
            <a:r>
              <a:rPr lang="en-US" sz="3600" b="1" baseline="30000" dirty="0"/>
              <a:t>have rejected him from being</a:t>
            </a:r>
            <a:r>
              <a:rPr lang="en-US" sz="3600" b="1" baseline="30000" dirty="0">
                <a:solidFill>
                  <a:srgbClr val="E46C0A"/>
                </a:solidFill>
              </a:rPr>
              <a:t> king </a:t>
            </a:r>
            <a:r>
              <a:rPr lang="en-US" sz="3600" b="1" baseline="30000" dirty="0"/>
              <a:t>over Israel.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Fill </a:t>
            </a:r>
            <a:r>
              <a:rPr lang="en-US" sz="3600" b="1" baseline="30000" dirty="0"/>
              <a:t>your horn with oil and set out;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I </a:t>
            </a:r>
            <a:r>
              <a:rPr lang="en-US" sz="3600" b="1" baseline="30000" dirty="0"/>
              <a:t>will send you to </a:t>
            </a:r>
            <a:r>
              <a:rPr lang="en-US" sz="3600" b="1" baseline="30000" dirty="0">
                <a:solidFill>
                  <a:srgbClr val="E46C0A"/>
                </a:solidFill>
              </a:rPr>
              <a:t>Jesse the </a:t>
            </a:r>
            <a:r>
              <a:rPr lang="en-US" sz="3600" b="1" baseline="30000" dirty="0" err="1">
                <a:solidFill>
                  <a:srgbClr val="E46C0A"/>
                </a:solidFill>
              </a:rPr>
              <a:t>Bethlehemite</a:t>
            </a:r>
            <a:r>
              <a:rPr lang="en-US" sz="3600" b="1" baseline="30000" dirty="0"/>
              <a:t>,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for </a:t>
            </a:r>
            <a:r>
              <a:rPr lang="en-US" sz="3600" b="1" baseline="30000" dirty="0"/>
              <a:t>I have provided for myself a </a:t>
            </a:r>
            <a:r>
              <a:rPr lang="en-US" sz="3600" b="1" baseline="30000" dirty="0">
                <a:solidFill>
                  <a:srgbClr val="E46C0A"/>
                </a:solidFill>
              </a:rPr>
              <a:t>king</a:t>
            </a:r>
            <a:r>
              <a:rPr lang="en-US" sz="3600" b="1" baseline="30000" dirty="0"/>
              <a:t>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among </a:t>
            </a:r>
            <a:r>
              <a:rPr lang="en-US" sz="3600" b="1" baseline="30000" dirty="0"/>
              <a:t>his sons.” </a:t>
            </a:r>
          </a:p>
          <a:p>
            <a:pPr>
              <a:lnSpc>
                <a:spcPct val="130000"/>
              </a:lnSpc>
            </a:pP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 said,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How can I go? If </a:t>
            </a:r>
            <a:r>
              <a:rPr lang="en-US" sz="3600" b="1" baseline="30000" dirty="0">
                <a:solidFill>
                  <a:srgbClr val="E46C0A"/>
                </a:solidFill>
              </a:rPr>
              <a:t>Saul </a:t>
            </a:r>
            <a:r>
              <a:rPr lang="en-US" sz="3600" b="1" baseline="30000" dirty="0"/>
              <a:t>hears of it, he will kill me.”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>
                <a:solidFill>
                  <a:srgbClr val="558ED5"/>
                </a:solidFill>
              </a:rPr>
              <a:t>the LORD</a:t>
            </a:r>
            <a:r>
              <a:rPr lang="en-US" sz="3600" b="1" baseline="30000" dirty="0"/>
              <a:t> said,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Take a </a:t>
            </a:r>
            <a:r>
              <a:rPr lang="en-US" sz="3600" b="1" baseline="30000" dirty="0">
                <a:solidFill>
                  <a:srgbClr val="E46C0A"/>
                </a:solidFill>
              </a:rPr>
              <a:t>heifer cow </a:t>
            </a:r>
            <a:r>
              <a:rPr lang="en-US" sz="3600" b="1" baseline="30000" dirty="0"/>
              <a:t>with you, and say, </a:t>
            </a:r>
            <a:endParaRPr lang="en-US" sz="3600" b="1" baseline="30000" dirty="0" smtClean="0"/>
          </a:p>
          <a:p>
            <a:pPr>
              <a:lnSpc>
                <a:spcPct val="130000"/>
              </a:lnSpc>
            </a:pPr>
            <a:r>
              <a:rPr lang="en-US" sz="3600" b="1" baseline="30000" dirty="0" smtClean="0"/>
              <a:t>‘</a:t>
            </a:r>
            <a:r>
              <a:rPr lang="en-US" sz="3600" b="1" baseline="30000" dirty="0"/>
              <a:t>I have come to sacrifice to </a:t>
            </a:r>
            <a:r>
              <a:rPr lang="en-US" sz="3600" b="1" baseline="30000" dirty="0">
                <a:solidFill>
                  <a:srgbClr val="558ED5"/>
                </a:solidFill>
              </a:rPr>
              <a:t>the LORD</a:t>
            </a:r>
            <a:r>
              <a:rPr lang="en-US" sz="3600" b="1" baseline="30000" dirty="0"/>
              <a:t>.’ </a:t>
            </a:r>
          </a:p>
        </p:txBody>
      </p:sp>
    </p:spTree>
    <p:extLst>
      <p:ext uri="{BB962C8B-B14F-4D97-AF65-F5344CB8AC3E}">
        <p14:creationId xmlns:p14="http://schemas.microsoft.com/office/powerpoint/2010/main" val="234905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6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6255" y="257011"/>
            <a:ext cx="7892796" cy="575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 baseline="30000" dirty="0" smtClean="0"/>
              <a:t>Invite</a:t>
            </a:r>
            <a:r>
              <a:rPr lang="en-US" sz="3600" b="1" baseline="30000" dirty="0" smtClean="0">
                <a:solidFill>
                  <a:srgbClr val="E46C0A"/>
                </a:solidFill>
              </a:rPr>
              <a:t> </a:t>
            </a:r>
            <a:r>
              <a:rPr lang="en-US" sz="3600" b="1" baseline="30000" dirty="0">
                <a:solidFill>
                  <a:srgbClr val="E46C0A"/>
                </a:solidFill>
              </a:rPr>
              <a:t>Jesse </a:t>
            </a:r>
            <a:r>
              <a:rPr lang="en-US" sz="3600" b="1" baseline="30000" dirty="0"/>
              <a:t>to the sacrifice</a:t>
            </a:r>
            <a:r>
              <a:rPr lang="en-US" sz="3600" b="1" baseline="30000" dirty="0" smtClean="0"/>
              <a:t>,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 </a:t>
            </a:r>
            <a:r>
              <a:rPr lang="en-US" sz="3600" b="1" baseline="30000" dirty="0"/>
              <a:t>and I will show you what you shall do;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you shall anoint for me the one whom I name to you.”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 did what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commanded,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came to Bethlehem.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The </a:t>
            </a:r>
            <a:r>
              <a:rPr lang="en-US" sz="3600" b="1" baseline="30000" dirty="0">
                <a:solidFill>
                  <a:srgbClr val="E46C0A"/>
                </a:solidFill>
              </a:rPr>
              <a:t>elders of the city </a:t>
            </a:r>
            <a:r>
              <a:rPr lang="en-US" sz="3600" b="1" baseline="30000" dirty="0"/>
              <a:t>came to meet him trembling, and said, “Do you come peaceably?”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/>
              <a:t>He said, “Peaceably; I have come to sacrifice to </a:t>
            </a:r>
            <a:r>
              <a:rPr lang="en-US" sz="3600" b="1" baseline="30000" dirty="0">
                <a:solidFill>
                  <a:srgbClr val="558ED5"/>
                </a:solidFill>
              </a:rPr>
              <a:t>the LORD;</a:t>
            </a:r>
            <a:r>
              <a:rPr lang="en-US" sz="3600" b="1" baseline="30000" dirty="0"/>
              <a:t> sanctify yourselves and come with me to the sacrifice.”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he sanctified </a:t>
            </a:r>
            <a:r>
              <a:rPr lang="en-US" sz="3600" b="1" baseline="30000" dirty="0">
                <a:solidFill>
                  <a:srgbClr val="E46C0A"/>
                </a:solidFill>
              </a:rPr>
              <a:t>Jesse</a:t>
            </a:r>
            <a:r>
              <a:rPr lang="en-US" sz="3600" b="1" baseline="30000" dirty="0"/>
              <a:t> and </a:t>
            </a:r>
            <a:r>
              <a:rPr lang="en-US" sz="3600" b="1" baseline="30000" dirty="0">
                <a:solidFill>
                  <a:srgbClr val="E46C0A"/>
                </a:solidFill>
              </a:rPr>
              <a:t>his sons </a:t>
            </a:r>
            <a:endParaRPr lang="en-US" sz="3600" b="1" baseline="30000" dirty="0" smtClean="0">
              <a:solidFill>
                <a:srgbClr val="E46C0A"/>
              </a:solidFill>
            </a:endParaRP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invited them to the sacrifice. </a:t>
            </a:r>
          </a:p>
        </p:txBody>
      </p:sp>
    </p:spTree>
    <p:extLst>
      <p:ext uri="{BB962C8B-B14F-4D97-AF65-F5344CB8AC3E}">
        <p14:creationId xmlns:p14="http://schemas.microsoft.com/office/powerpoint/2010/main" val="923111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9487" y="196537"/>
            <a:ext cx="8610767" cy="6272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 baseline="30000" dirty="0" smtClean="0"/>
              <a:t>When </a:t>
            </a:r>
            <a:r>
              <a:rPr lang="en-US" sz="3600" b="1" baseline="30000" dirty="0"/>
              <a:t>they came, he looked on </a:t>
            </a:r>
            <a:r>
              <a:rPr lang="en-US" sz="3600" b="1" baseline="30000" dirty="0" err="1">
                <a:solidFill>
                  <a:srgbClr val="E46C0A"/>
                </a:solidFill>
              </a:rPr>
              <a:t>Eliab</a:t>
            </a:r>
            <a:r>
              <a:rPr lang="en-US" sz="3600" b="1" baseline="30000" dirty="0"/>
              <a:t> and thought,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Surely </a:t>
            </a:r>
            <a:r>
              <a:rPr lang="en-US" sz="3600" b="1" baseline="30000" dirty="0">
                <a:solidFill>
                  <a:srgbClr val="558ED5"/>
                </a:solidFill>
              </a:rPr>
              <a:t>the LORD’S</a:t>
            </a:r>
            <a:r>
              <a:rPr lang="en-US" sz="3600" b="1" baseline="30000" dirty="0"/>
              <a:t> anointed is now before </a:t>
            </a:r>
            <a:r>
              <a:rPr lang="en-US" sz="3600" b="1" baseline="30000" dirty="0">
                <a:solidFill>
                  <a:srgbClr val="558ED5"/>
                </a:solidFill>
              </a:rPr>
              <a:t>the LORD.</a:t>
            </a:r>
            <a:r>
              <a:rPr lang="en-US" sz="3600" b="1" baseline="30000" dirty="0"/>
              <a:t>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/>
              <a:t>But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said to </a:t>
            </a: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Do not look on his appearance or on the height of his stature, because I have rejected him;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for</a:t>
            </a:r>
            <a:r>
              <a:rPr lang="en-US" sz="3600" b="1" baseline="30000" dirty="0" smtClean="0">
                <a:solidFill>
                  <a:srgbClr val="558ED5"/>
                </a:solidFill>
              </a:rPr>
              <a:t>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does not see as </a:t>
            </a:r>
            <a:r>
              <a:rPr lang="en-US" sz="3600" b="1" baseline="30000" dirty="0">
                <a:solidFill>
                  <a:srgbClr val="E46C0A"/>
                </a:solidFill>
              </a:rPr>
              <a:t>humans </a:t>
            </a:r>
            <a:r>
              <a:rPr lang="en-US" sz="3600" b="1" baseline="30000" dirty="0"/>
              <a:t>see;</a:t>
            </a:r>
            <a:r>
              <a:rPr lang="en-US" sz="3600" b="1" baseline="30000" dirty="0">
                <a:solidFill>
                  <a:srgbClr val="E46C0A"/>
                </a:solidFill>
              </a:rPr>
              <a:t> </a:t>
            </a:r>
            <a:endParaRPr lang="en-US" sz="3600" b="1" baseline="30000" dirty="0" smtClean="0">
              <a:solidFill>
                <a:srgbClr val="E46C0A"/>
              </a:solidFill>
            </a:endParaRPr>
          </a:p>
          <a:p>
            <a:pPr>
              <a:lnSpc>
                <a:spcPct val="140000"/>
              </a:lnSpc>
            </a:pPr>
            <a:r>
              <a:rPr lang="en-US" sz="3600" b="1" baseline="30000" dirty="0" smtClean="0">
                <a:solidFill>
                  <a:srgbClr val="E46C0A"/>
                </a:solidFill>
              </a:rPr>
              <a:t>humans </a:t>
            </a:r>
            <a:r>
              <a:rPr lang="en-US" sz="3600" b="1" baseline="30000" dirty="0"/>
              <a:t>look on the outward appearance,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but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looks on the heart.”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/>
              <a:t>Then </a:t>
            </a:r>
            <a:r>
              <a:rPr lang="en-US" sz="3600" b="1" baseline="30000" dirty="0">
                <a:solidFill>
                  <a:srgbClr val="E46C0A"/>
                </a:solidFill>
              </a:rPr>
              <a:t>Jesse</a:t>
            </a:r>
            <a:r>
              <a:rPr lang="en-US" sz="3600" b="1" baseline="30000" dirty="0"/>
              <a:t> called</a:t>
            </a:r>
            <a:r>
              <a:rPr lang="en-US" sz="3600" b="1" baseline="30000" dirty="0">
                <a:solidFill>
                  <a:srgbClr val="E46C0A"/>
                </a:solidFill>
              </a:rPr>
              <a:t> </a:t>
            </a:r>
            <a:r>
              <a:rPr lang="en-US" sz="3600" b="1" baseline="30000" dirty="0" err="1">
                <a:solidFill>
                  <a:srgbClr val="E46C0A"/>
                </a:solidFill>
              </a:rPr>
              <a:t>Abinadab</a:t>
            </a:r>
            <a:r>
              <a:rPr lang="en-US" sz="3600" b="1" baseline="30000" dirty="0"/>
              <a:t>, and made him pass before </a:t>
            </a: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. He said, “Neither has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chosen this one.”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/>
              <a:t>Then</a:t>
            </a:r>
            <a:r>
              <a:rPr lang="en-US" sz="3600" b="1" baseline="30000" dirty="0">
                <a:solidFill>
                  <a:srgbClr val="E46C0A"/>
                </a:solidFill>
              </a:rPr>
              <a:t> Jesse </a:t>
            </a:r>
            <a:r>
              <a:rPr lang="en-US" sz="3600" b="1" baseline="30000" dirty="0"/>
              <a:t>made</a:t>
            </a:r>
            <a:r>
              <a:rPr lang="en-US" sz="3600" b="1" baseline="30000" dirty="0">
                <a:solidFill>
                  <a:srgbClr val="E46C0A"/>
                </a:solidFill>
              </a:rPr>
              <a:t> </a:t>
            </a:r>
            <a:r>
              <a:rPr lang="en-US" sz="3600" b="1" baseline="30000" dirty="0" err="1">
                <a:solidFill>
                  <a:srgbClr val="E46C0A"/>
                </a:solidFill>
              </a:rPr>
              <a:t>Shammah</a:t>
            </a:r>
            <a:r>
              <a:rPr lang="en-US" sz="3600" b="1" baseline="30000" dirty="0">
                <a:solidFill>
                  <a:srgbClr val="E46C0A"/>
                </a:solidFill>
              </a:rPr>
              <a:t> </a:t>
            </a:r>
            <a:r>
              <a:rPr lang="en-US" sz="3600" b="1" baseline="30000" dirty="0"/>
              <a:t>pass by</a:t>
            </a:r>
            <a:r>
              <a:rPr lang="en-US" sz="3600" b="1" baseline="30000" dirty="0" smtClean="0"/>
              <a:t>.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he said, “Neither has 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chosen this one.</a:t>
            </a:r>
            <a:r>
              <a:rPr lang="en-US" sz="3600" b="1" baseline="30000" dirty="0" smtClean="0"/>
              <a:t>”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29968" y="2240898"/>
            <a:ext cx="2778676" cy="208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1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9210" y="665202"/>
            <a:ext cx="8119600" cy="575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 baseline="30000" dirty="0" smtClean="0">
                <a:solidFill>
                  <a:srgbClr val="E46C0A"/>
                </a:solidFill>
              </a:rPr>
              <a:t>Jesse</a:t>
            </a:r>
            <a:r>
              <a:rPr lang="en-US" sz="3600" b="1" baseline="30000" dirty="0" smtClean="0"/>
              <a:t> </a:t>
            </a:r>
            <a:r>
              <a:rPr lang="en-US" sz="3600" b="1" baseline="30000" dirty="0"/>
              <a:t>made </a:t>
            </a:r>
            <a:r>
              <a:rPr lang="en-US" sz="3600" b="1" baseline="30000" dirty="0">
                <a:solidFill>
                  <a:srgbClr val="E46C0A"/>
                </a:solidFill>
              </a:rPr>
              <a:t>seven of his sons </a:t>
            </a:r>
            <a:r>
              <a:rPr lang="en-US" sz="3600" b="1" baseline="30000" dirty="0"/>
              <a:t>pass before </a:t>
            </a: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 said to </a:t>
            </a:r>
            <a:r>
              <a:rPr lang="en-US" sz="3600" b="1" baseline="30000" dirty="0">
                <a:solidFill>
                  <a:srgbClr val="E46C0A"/>
                </a:solidFill>
              </a:rPr>
              <a:t>Jesse</a:t>
            </a:r>
            <a:r>
              <a:rPr lang="en-US" sz="3600" b="1" baseline="30000" dirty="0"/>
              <a:t>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>
                <a:solidFill>
                  <a:srgbClr val="558ED5"/>
                </a:solidFill>
              </a:rPr>
              <a:t>The LORD </a:t>
            </a:r>
            <a:r>
              <a:rPr lang="en-US" sz="3600" b="1" baseline="30000" dirty="0"/>
              <a:t>has not chosen any of these.”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 said to </a:t>
            </a:r>
            <a:r>
              <a:rPr lang="en-US" sz="3600" b="1" baseline="30000" dirty="0">
                <a:solidFill>
                  <a:srgbClr val="E46C0A"/>
                </a:solidFill>
              </a:rPr>
              <a:t>Jesse</a:t>
            </a:r>
            <a:r>
              <a:rPr lang="en-US" sz="3600" b="1" baseline="30000" dirty="0" smtClean="0"/>
              <a:t>,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 </a:t>
            </a:r>
            <a:r>
              <a:rPr lang="en-US" sz="3600" b="1" baseline="30000" dirty="0"/>
              <a:t>“Are </a:t>
            </a:r>
            <a:r>
              <a:rPr lang="en-US" sz="3600" b="1" baseline="30000" dirty="0">
                <a:solidFill>
                  <a:srgbClr val="E46C0A"/>
                </a:solidFill>
              </a:rPr>
              <a:t>all your sons</a:t>
            </a:r>
            <a:r>
              <a:rPr lang="en-US" sz="3600" b="1" baseline="30000" dirty="0"/>
              <a:t> here?”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he said,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There remains yet </a:t>
            </a:r>
            <a:r>
              <a:rPr lang="en-US" sz="3600" b="1" baseline="30000" dirty="0">
                <a:solidFill>
                  <a:srgbClr val="E46C0A"/>
                </a:solidFill>
              </a:rPr>
              <a:t>the youngest</a:t>
            </a:r>
            <a:r>
              <a:rPr lang="en-US" sz="3600" b="1" baseline="30000" dirty="0" smtClean="0"/>
              <a:t>,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 </a:t>
            </a:r>
            <a:r>
              <a:rPr lang="en-US" sz="3600" b="1" baseline="30000" dirty="0"/>
              <a:t>but he is keeping the sheep.”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</a:t>
            </a:r>
            <a:r>
              <a:rPr lang="en-US" sz="3600" b="1" baseline="30000" dirty="0" smtClean="0">
                <a:solidFill>
                  <a:srgbClr val="E46C0A"/>
                </a:solidFill>
              </a:rPr>
              <a:t> </a:t>
            </a:r>
            <a:r>
              <a:rPr lang="en-US" sz="3600" b="1" baseline="30000" dirty="0">
                <a:solidFill>
                  <a:srgbClr val="E46C0A"/>
                </a:solidFill>
              </a:rPr>
              <a:t>Samuel </a:t>
            </a:r>
            <a:r>
              <a:rPr lang="en-US" sz="3600" b="1" baseline="30000" dirty="0"/>
              <a:t>said to </a:t>
            </a:r>
            <a:r>
              <a:rPr lang="en-US" sz="3600" b="1" baseline="30000" dirty="0">
                <a:solidFill>
                  <a:srgbClr val="E46C0A"/>
                </a:solidFill>
              </a:rPr>
              <a:t>Jesse,</a:t>
            </a:r>
            <a:r>
              <a:rPr lang="en-US" sz="3600" b="1" baseline="30000" dirty="0"/>
              <a:t>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“</a:t>
            </a:r>
            <a:r>
              <a:rPr lang="en-US" sz="3600" b="1" baseline="30000" dirty="0"/>
              <a:t>Send and bring him;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for </a:t>
            </a:r>
            <a:r>
              <a:rPr lang="en-US" sz="3600" b="1" baseline="30000" dirty="0"/>
              <a:t>we will not sit down until he comes here.” </a:t>
            </a:r>
          </a:p>
        </p:txBody>
      </p:sp>
    </p:spTree>
    <p:extLst>
      <p:ext uri="{BB962C8B-B14F-4D97-AF65-F5344CB8AC3E}">
        <p14:creationId xmlns:p14="http://schemas.microsoft.com/office/powerpoint/2010/main" val="1066008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7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9210" y="665202"/>
            <a:ext cx="8119600" cy="5238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 baseline="30000" dirty="0" smtClean="0"/>
              <a:t>He </a:t>
            </a:r>
            <a:r>
              <a:rPr lang="en-US" sz="3600" b="1" baseline="30000" dirty="0"/>
              <a:t>sent and brought him in.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Now </a:t>
            </a:r>
            <a:r>
              <a:rPr lang="en-US" sz="3600" b="1" baseline="30000" dirty="0"/>
              <a:t>he was ruddy, and had beautiful eyes,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was handsome.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>
                <a:solidFill>
                  <a:srgbClr val="558ED5"/>
                </a:solidFill>
              </a:rPr>
              <a:t>The </a:t>
            </a:r>
            <a:r>
              <a:rPr lang="en-US" sz="3600" b="1" baseline="30000" dirty="0">
                <a:solidFill>
                  <a:srgbClr val="558ED5"/>
                </a:solidFill>
              </a:rPr>
              <a:t>LORD </a:t>
            </a:r>
            <a:r>
              <a:rPr lang="en-US" sz="3600" b="1" baseline="30000" dirty="0"/>
              <a:t>said</a:t>
            </a:r>
            <a:r>
              <a:rPr lang="en-US" sz="3600" b="1" baseline="30000" dirty="0" smtClean="0"/>
              <a:t>,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 </a:t>
            </a:r>
            <a:r>
              <a:rPr lang="en-US" sz="3600" b="1" baseline="30000" dirty="0"/>
              <a:t>“Rise and anoint him; for this is the one.” </a:t>
            </a:r>
          </a:p>
          <a:p>
            <a:pPr>
              <a:lnSpc>
                <a:spcPct val="140000"/>
              </a:lnSpc>
            </a:pPr>
            <a:r>
              <a:rPr lang="en-US" sz="3600" b="1" baseline="30000" dirty="0"/>
              <a:t>Then </a:t>
            </a:r>
            <a:r>
              <a:rPr lang="en-US" sz="3600" b="1" baseline="30000" dirty="0">
                <a:solidFill>
                  <a:srgbClr val="E46C0A"/>
                </a:solidFill>
              </a:rPr>
              <a:t>Samuel</a:t>
            </a:r>
            <a:r>
              <a:rPr lang="en-US" sz="3600" b="1" baseline="30000" dirty="0"/>
              <a:t> took the horn of oil,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anointed him in the presence of his </a:t>
            </a:r>
            <a:r>
              <a:rPr lang="en-US" sz="3600" b="1" baseline="30000" dirty="0">
                <a:solidFill>
                  <a:srgbClr val="E46C0A"/>
                </a:solidFill>
              </a:rPr>
              <a:t>brothers</a:t>
            </a:r>
            <a:r>
              <a:rPr lang="en-US" sz="3600" b="1" baseline="30000" dirty="0"/>
              <a:t>;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and </a:t>
            </a:r>
            <a:r>
              <a:rPr lang="en-US" sz="3600" b="1" baseline="30000" dirty="0"/>
              <a:t>the spirit of </a:t>
            </a:r>
            <a:r>
              <a:rPr lang="en-US" sz="3600" b="1" baseline="30000" dirty="0">
                <a:solidFill>
                  <a:srgbClr val="558ED5"/>
                </a:solidFill>
              </a:rPr>
              <a:t>the LORD</a:t>
            </a:r>
            <a:r>
              <a:rPr lang="en-US" sz="3600" b="1" baseline="30000" dirty="0"/>
              <a:t> came mightily upon</a:t>
            </a:r>
            <a:r>
              <a:rPr lang="en-US" sz="3600" b="1" baseline="30000" dirty="0">
                <a:solidFill>
                  <a:srgbClr val="E46C0A"/>
                </a:solidFill>
              </a:rPr>
              <a:t> David </a:t>
            </a:r>
            <a:endParaRPr lang="en-US" sz="3600" b="1" baseline="30000" dirty="0" smtClean="0">
              <a:solidFill>
                <a:srgbClr val="E46C0A"/>
              </a:solidFill>
            </a:endParaRPr>
          </a:p>
          <a:p>
            <a:pPr>
              <a:lnSpc>
                <a:spcPct val="140000"/>
              </a:lnSpc>
            </a:pPr>
            <a:r>
              <a:rPr lang="en-US" sz="3600" b="1" baseline="30000" dirty="0" smtClean="0"/>
              <a:t>from </a:t>
            </a:r>
            <a:r>
              <a:rPr lang="en-US" sz="3600" b="1" baseline="30000" dirty="0"/>
              <a:t>that day forward. </a:t>
            </a:r>
            <a:endParaRPr lang="en-US" sz="3600" b="1" baseline="30000" dirty="0" smtClean="0"/>
          </a:p>
          <a:p>
            <a:pPr>
              <a:lnSpc>
                <a:spcPct val="140000"/>
              </a:lnSpc>
            </a:pPr>
            <a:r>
              <a:rPr lang="en-US" sz="3600" b="1" baseline="30000" dirty="0" smtClean="0">
                <a:solidFill>
                  <a:srgbClr val="E46C0A"/>
                </a:solidFill>
              </a:rPr>
              <a:t>Samuel</a:t>
            </a:r>
            <a:r>
              <a:rPr lang="en-US" sz="3600" b="1" baseline="30000" dirty="0" smtClean="0"/>
              <a:t> </a:t>
            </a:r>
            <a:r>
              <a:rPr lang="en-US" sz="3600" b="1" baseline="30000" dirty="0"/>
              <a:t>then set out and went to Ramah</a:t>
            </a:r>
            <a:r>
              <a:rPr lang="en-US" sz="3600" b="1" baseline="300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8745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491</Words>
  <Application>Microsoft Office PowerPoint</Application>
  <PresentationFormat>On-screen Show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barnett</dc:creator>
  <cp:lastModifiedBy>UCA</cp:lastModifiedBy>
  <cp:revision>4</cp:revision>
  <dcterms:created xsi:type="dcterms:W3CDTF">2018-06-06T01:31:01Z</dcterms:created>
  <dcterms:modified xsi:type="dcterms:W3CDTF">2018-06-07T04:15:30Z</dcterms:modified>
</cp:coreProperties>
</file>